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446" r:id="rId2"/>
    <p:sldId id="264" r:id="rId3"/>
    <p:sldId id="256" r:id="rId4"/>
    <p:sldId id="444" r:id="rId5"/>
    <p:sldId id="441" r:id="rId6"/>
    <p:sldId id="445" r:id="rId7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AF5229"/>
    <a:srgbClr val="C39031"/>
    <a:srgbClr val="AFC9C5"/>
    <a:srgbClr val="764D51"/>
    <a:srgbClr val="505B68"/>
    <a:srgbClr val="A56950"/>
    <a:srgbClr val="0F4B43"/>
    <a:srgbClr val="727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EAF53-89B2-45A7-AF02-08C2EB5C3EF7}" v="1" dt="2026-04-14T23:30:59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4"/>
    <p:restoredTop sz="80630" autoAdjust="0"/>
  </p:normalViewPr>
  <p:slideViewPr>
    <p:cSldViewPr snapToGrid="0" snapToObjects="1">
      <p:cViewPr varScale="1">
        <p:scale>
          <a:sx n="61" d="100"/>
          <a:sy n="61" d="100"/>
        </p:scale>
        <p:origin x="307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ia Sanborn" userId="ef518dcd-fc3b-4b67-ab16-328aa8940282" providerId="ADAL" clId="{E4C9E04E-E9F3-4CCD-A283-F10EA0C23077}"/>
    <pc:docChg chg="modSld">
      <pc:chgData name="Alicia Sanborn" userId="ef518dcd-fc3b-4b67-ab16-328aa8940282" providerId="ADAL" clId="{E4C9E04E-E9F3-4CCD-A283-F10EA0C23077}" dt="2026-04-16T18:31:19.638" v="316" actId="255"/>
      <pc:docMkLst>
        <pc:docMk/>
      </pc:docMkLst>
      <pc:sldChg chg="modSp mod">
        <pc:chgData name="Alicia Sanborn" userId="ef518dcd-fc3b-4b67-ab16-328aa8940282" providerId="ADAL" clId="{E4C9E04E-E9F3-4CCD-A283-F10EA0C23077}" dt="2026-04-16T18:31:19.638" v="316" actId="255"/>
        <pc:sldMkLst>
          <pc:docMk/>
          <pc:sldMk cId="2950982181" sldId="446"/>
        </pc:sldMkLst>
        <pc:spChg chg="mod">
          <ac:chgData name="Alicia Sanborn" userId="ef518dcd-fc3b-4b67-ab16-328aa8940282" providerId="ADAL" clId="{E4C9E04E-E9F3-4CCD-A283-F10EA0C23077}" dt="2026-04-16T18:31:19.638" v="316" actId="255"/>
          <ac:spMkLst>
            <pc:docMk/>
            <pc:sldMk cId="2950982181" sldId="446"/>
            <ac:spMk id="3" creationId="{68E962FB-B6DB-08B7-AC1F-C72D1C5D404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388D7-B3E6-CE4D-8492-DF50A50C4436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495B4-CBB6-CE47-8E1A-03781D0F1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9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495B4-CBB6-CE47-8E1A-03781D0F1E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0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495B4-CBB6-CE47-8E1A-03781D0F1E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8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2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4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0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59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7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5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9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7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7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4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B09F3-B1EC-894B-84D4-B347F4C0547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F15D6-14FB-FF45-8B5D-673BE03D5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B3735-1822-F90F-5205-66E8D46E2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9F6792-EB09-33A9-2258-66DA29A0BAF9}"/>
              </a:ext>
            </a:extLst>
          </p:cNvPr>
          <p:cNvSpPr txBox="1"/>
          <p:nvPr/>
        </p:nvSpPr>
        <p:spPr>
          <a:xfrm>
            <a:off x="114685" y="149681"/>
            <a:ext cx="542652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 State Preschool Program (CSPP)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Registration Instructions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E962FB-B6DB-08B7-AC1F-C72D1C5D4042}"/>
              </a:ext>
            </a:extLst>
          </p:cNvPr>
          <p:cNvSpPr/>
          <p:nvPr/>
        </p:nvSpPr>
        <p:spPr>
          <a:xfrm>
            <a:off x="161538" y="790977"/>
            <a:ext cx="7568417" cy="1017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STEP 1:</a:t>
            </a:r>
            <a:r>
              <a:rPr lang="en-US" sz="1600" b="1" dirty="0">
                <a:solidFill>
                  <a:srgbClr val="C390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CHECK BIRTHDATE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Child must be 3 years old for enrollment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December 2, 2025 - December 1, 2026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(Birthdate would be December 2, 2022 - December 1, 2023)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Child must turn 4 years old between 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December 2, 2025 - December 1, 2026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(Birthdate would be December 2, 2021 - December 1, 2022)</a:t>
            </a:r>
            <a:endParaRPr lang="en-US" sz="1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STEP 2: CHECK ELIGIBILITY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ONE of the following: </a:t>
            </a:r>
          </a:p>
          <a:p>
            <a:endParaRPr lang="en-US" sz="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Protective Services or Child Identified as At-Risk</a:t>
            </a:r>
          </a:p>
          <a:p>
            <a:r>
              <a:rPr lang="en-US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Required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Written referral, dated within six months of application for services</a:t>
            </a:r>
          </a:p>
          <a:p>
            <a:endParaRPr lang="en-US" sz="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Homelessness</a:t>
            </a:r>
          </a:p>
          <a:p>
            <a:r>
              <a:rPr lang="en-US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Required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Written referral or self declaration that the family is homeless with a statement describing the family’s living situation</a:t>
            </a:r>
          </a:p>
          <a:p>
            <a:endParaRPr lang="en-US" sz="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with Exceptional Needs</a:t>
            </a:r>
          </a:p>
          <a:p>
            <a:r>
              <a:rPr lang="en-US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Required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Copy of child’s active Individualized Education Plan (IEP)</a:t>
            </a:r>
          </a:p>
          <a:p>
            <a:endParaRPr lang="en-US" sz="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 Receiving Governmental Benefits</a:t>
            </a:r>
          </a:p>
          <a:p>
            <a:r>
              <a:rPr lang="en-US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Required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Enrollment paperwork dated within the last year and Program Application, or self-declaration of income declared on the application. Examples: Medi-Cal, CalWorks, WIC, Head Start, CalFresh</a:t>
            </a:r>
          </a:p>
          <a:p>
            <a:endParaRPr lang="en-US" sz="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 Eligible</a:t>
            </a:r>
          </a:p>
          <a:p>
            <a:r>
              <a:rPr lang="en-US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Required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Income- Monthly pay stubs (2) from previous 60 days  (all parents/guardians)</a:t>
            </a:r>
          </a:p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Fluctuating Income- Last 12 months </a:t>
            </a:r>
          </a:p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Self-employed- Two current months profit/loss and most current income tax return including Schedule C</a:t>
            </a:r>
          </a:p>
          <a:p>
            <a:endParaRPr lang="en-US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STEP 3: FAMILY APPOINTMENT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 an appointment </a:t>
            </a:r>
            <a:r>
              <a:rPr lang="en-US" sz="14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week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submission of application date and supporting documents online or by calling the school site. </a:t>
            </a:r>
          </a:p>
          <a:p>
            <a:pPr>
              <a:spcAft>
                <a:spcPts val="600"/>
              </a:spcAft>
            </a:pPr>
            <a:endParaRPr lang="en-US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STEP 4: DOCUMENTATION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Collect/complete the additional documentation to be brought to family meeting: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State Preschool Program Application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Residence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 Certificates for every child in the home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Child’s immunization record</a:t>
            </a:r>
          </a:p>
          <a:p>
            <a:pPr>
              <a:spcAft>
                <a:spcPts val="600"/>
              </a:spcAft>
            </a:pPr>
            <a:endParaRPr lang="en-US" sz="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Documentation Checklists include additional information to support required collection </a:t>
            </a:r>
          </a:p>
          <a:p>
            <a:pPr>
              <a:spcAft>
                <a:spcPts val="600"/>
              </a:spcAft>
            </a:pP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8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8D625D-B038-7615-6A5A-5FA67BA7DB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5" t="6502" r="17679" b="10985"/>
          <a:stretch>
            <a:fillRect/>
          </a:stretch>
        </p:blipFill>
        <p:spPr>
          <a:xfrm>
            <a:off x="5750258" y="365114"/>
            <a:ext cx="1705617" cy="171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82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7511566-691B-F771-96D6-3130A0E6CAC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248696"/>
              </p:ext>
            </p:extLst>
          </p:nvPr>
        </p:nvGraphicFramePr>
        <p:xfrm>
          <a:off x="28070" y="844062"/>
          <a:ext cx="7744330" cy="92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230877" imgH="8417052" progId="Word.Document.12">
                  <p:embed/>
                </p:oleObj>
              </mc:Choice>
              <mc:Fallback>
                <p:oleObj name="Document" r:id="rId2" imgW="7230877" imgH="8417052" progId="Word.Document.12">
                  <p:embed/>
                  <p:pic>
                    <p:nvPicPr>
                      <p:cNvPr id="6" name="Content Placeholder 5">
                        <a:extLst>
                          <a:ext uri="{FF2B5EF4-FFF2-40B4-BE49-F238E27FC236}">
                            <a16:creationId xmlns:a16="http://schemas.microsoft.com/office/drawing/2014/main" id="{C7511566-691B-F771-96D6-3130A0E6C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070" y="844062"/>
                        <a:ext cx="7744330" cy="92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DB4D1CFB-5477-4715-CFB5-6403ABC32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1" y="192039"/>
            <a:ext cx="104775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52B11C-F62A-0288-273A-93BA7EEA1933}"/>
              </a:ext>
            </a:extLst>
          </p:cNvPr>
          <p:cNvSpPr txBox="1"/>
          <p:nvPr/>
        </p:nvSpPr>
        <p:spPr>
          <a:xfrm>
            <a:off x="1026943" y="65428"/>
            <a:ext cx="70057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CALIFORNIA STATE PRESCHOOL </a:t>
            </a:r>
            <a:endParaRPr lang="en-US" sz="1200" b="0" dirty="0">
              <a:effectLst/>
            </a:endParaRPr>
          </a:p>
          <a:p>
            <a:pPr rtl="0"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PROGRAM APPLICATION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                  </a:t>
            </a:r>
            <a:endParaRPr lang="en-US" sz="1200" b="0" dirty="0">
              <a:effectLst/>
            </a:endParaRPr>
          </a:p>
          <a:p>
            <a:pPr algn="ctr" rtl="0">
              <a:buNone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              CONFIDENTIAL APPLICATION FOR CHILD DEVELOPMENT SERVICES AND CERTIFICATION OF ELIGIBILITY</a:t>
            </a:r>
            <a:endParaRPr lang="en-US" sz="1200" b="0" dirty="0">
              <a:effectLst/>
            </a:endParaRPr>
          </a:p>
          <a:p>
            <a:pPr>
              <a:buNone/>
            </a:pPr>
            <a:br>
              <a:rPr lang="en-US" sz="12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4329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6F98A4-7051-4745-A284-BB631DDC1852}"/>
              </a:ext>
            </a:extLst>
          </p:cNvPr>
          <p:cNvSpPr txBox="1"/>
          <p:nvPr/>
        </p:nvSpPr>
        <p:spPr>
          <a:xfrm>
            <a:off x="490575" y="303040"/>
            <a:ext cx="38782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Documentation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Checklist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(Page 1 of 2)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6B391B-1FE2-F842-83FB-8CEFEE998D36}"/>
              </a:ext>
            </a:extLst>
          </p:cNvPr>
          <p:cNvSpPr/>
          <p:nvPr/>
        </p:nvSpPr>
        <p:spPr>
          <a:xfrm>
            <a:off x="476138" y="1311905"/>
            <a:ext cx="69043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To ensure compliance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 the requirements of our funder, California Department of Education, we must verify eligibility of each family participating in the Full-Day State Preschool Program.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Please submit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following documents: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6DF0D9-2218-394B-9AE5-A08EF5F6EB7A}"/>
              </a:ext>
            </a:extLst>
          </p:cNvPr>
          <p:cNvSpPr/>
          <p:nvPr/>
        </p:nvSpPr>
        <p:spPr>
          <a:xfrm>
            <a:off x="490575" y="2081347"/>
            <a:ext cx="70608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ELIGIBILITY VERIFICATION 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Documentation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must be provided for 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more of these eligibility categories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5D9D2C-28DD-3D45-96F3-1C3A3479EAD8}"/>
              </a:ext>
            </a:extLst>
          </p:cNvPr>
          <p:cNvSpPr txBox="1"/>
          <p:nvPr/>
        </p:nvSpPr>
        <p:spPr>
          <a:xfrm>
            <a:off x="476137" y="2581695"/>
            <a:ext cx="34719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Recipient of Child Protective Services or Child Identified as At-Risk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Self-Certification of Income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en-US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Letter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6309E-F5B4-2A47-80DC-9E346FE350C9}"/>
              </a:ext>
            </a:extLst>
          </p:cNvPr>
          <p:cNvSpPr txBox="1"/>
          <p:nvPr/>
        </p:nvSpPr>
        <p:spPr>
          <a:xfrm>
            <a:off x="3948073" y="2584757"/>
            <a:ext cx="3603346" cy="966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Family Experiencing Homelessness</a:t>
            </a:r>
          </a:p>
          <a:p>
            <a:pPr marL="347663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Self-Certification of Income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347663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Letter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347663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Parental Declaration of Homelessness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7996EE-0E2C-4E45-B397-B6CC3B49963B}"/>
              </a:ext>
            </a:extLst>
          </p:cNvPr>
          <p:cNvSpPr txBox="1"/>
          <p:nvPr/>
        </p:nvSpPr>
        <p:spPr>
          <a:xfrm>
            <a:off x="3948074" y="3658885"/>
            <a:ext cx="36033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Child with Disabilities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Self-Certification of Income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Family Services Plan (IFSP)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Individualized Education Program (IEP)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07DD19-DC68-B345-A7B2-D0D79F6A4DA7}"/>
              </a:ext>
            </a:extLst>
          </p:cNvPr>
          <p:cNvSpPr txBox="1"/>
          <p:nvPr/>
        </p:nvSpPr>
        <p:spPr>
          <a:xfrm>
            <a:off x="476136" y="3658885"/>
            <a:ext cx="323134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Approved Neighborhood 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School Boundary</a:t>
            </a:r>
          </a:p>
          <a:p>
            <a:pPr marL="242888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Self-Certification of Income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242888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of Home Address (Example: Utility bill | Property tax bill | Voter registration |  Rental/lease agreement | Government agency letter | Pay stub)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997909-33FC-427D-A711-8D385237E898}"/>
              </a:ext>
            </a:extLst>
          </p:cNvPr>
          <p:cNvSpPr txBox="1"/>
          <p:nvPr/>
        </p:nvSpPr>
        <p:spPr>
          <a:xfrm>
            <a:off x="476136" y="5331836"/>
            <a:ext cx="690437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Receiving Benefits from Governmental Program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CalWORKs , Medi-Cal, CalFresh, California Food Assistance, California Special Supplemental Nutrition Program for Women, Infants and Children (WIC), Food Distribution Program on Indian Reservation, Head Start or Early Head Start.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Enrollment Documentation (Example: Notice of Action | Receipt of Aid | Verification of Benefits)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 of Governmental Program Application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295275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not available, Self-Declaration of Income as declared on the program 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C2AD2-751E-0F9D-876E-E570B444BC4F}"/>
              </a:ext>
            </a:extLst>
          </p:cNvPr>
          <p:cNvSpPr txBox="1"/>
          <p:nvPr/>
        </p:nvSpPr>
        <p:spPr>
          <a:xfrm>
            <a:off x="490575" y="7153147"/>
            <a:ext cx="55278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Income Eligibility</a:t>
            </a:r>
          </a:p>
          <a:p>
            <a:pPr>
              <a:buSzPct val="150000"/>
            </a:pP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Guardian or Foster Parent(s): </a:t>
            </a:r>
            <a:endParaRPr lang="en-US" sz="600" b="1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of Monthly Income (For child and their related siblings) </a:t>
            </a:r>
          </a:p>
          <a:p>
            <a:pPr marL="120650">
              <a:buSzPct val="150000"/>
            </a:pPr>
            <a:endParaRPr lang="en-US" sz="600" b="1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50000"/>
            </a:pP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Biological or Adopted Parent(s): </a:t>
            </a:r>
          </a:p>
          <a:p>
            <a:pPr marL="242888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Authorization to Release Employment Information (if applicable)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242888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 Notification: Requirement to Report Income Over Threshold</a:t>
            </a:r>
            <a:endParaRPr lang="en-US" sz="1200" b="1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2888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of Monthly Income (ALL sources for ALL parents in family)</a:t>
            </a:r>
          </a:p>
          <a:p>
            <a:pPr lvl="1"/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&amp; Steady Income: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countable income from either month      of the 2-month window immediately preceding certification</a:t>
            </a:r>
          </a:p>
          <a:p>
            <a:pPr lvl="1"/>
            <a:endParaRPr lang="en-US" sz="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Fluctuating or Inconsistent Income: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countable income from 12 months immediately preceding certification  </a:t>
            </a:r>
            <a:endParaRPr lang="en-US" sz="1200" b="1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177AF1-29D9-DCF7-1F83-5463722FB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455" y="133149"/>
            <a:ext cx="2819919" cy="89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31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6F98A4-7051-4745-A284-BB631DDC1852}"/>
              </a:ext>
            </a:extLst>
          </p:cNvPr>
          <p:cNvSpPr txBox="1"/>
          <p:nvPr/>
        </p:nvSpPr>
        <p:spPr>
          <a:xfrm>
            <a:off x="490575" y="303040"/>
            <a:ext cx="38782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Documentation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Checklist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(Page 2 of 2)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6DF0D9-2218-394B-9AE5-A08EF5F6EB7A}"/>
              </a:ext>
            </a:extLst>
          </p:cNvPr>
          <p:cNvSpPr/>
          <p:nvPr/>
        </p:nvSpPr>
        <p:spPr>
          <a:xfrm>
            <a:off x="500263" y="1370810"/>
            <a:ext cx="6771871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FAMILY SIZE and </a:t>
            </a:r>
            <a:b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PRESCHOOL AGE VERIFICATION  </a:t>
            </a:r>
            <a:br>
              <a:rPr lang="en-US" sz="1400" b="1" dirty="0">
                <a:solidFill>
                  <a:srgbClr val="C3903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following documents must be provided for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children counted in family size:</a:t>
            </a:r>
          </a:p>
          <a:p>
            <a:endParaRPr lang="en-US" sz="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925" lvl="0" indent="-160338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 Certificate or other live birth records</a:t>
            </a:r>
          </a:p>
          <a:p>
            <a:pPr marL="288925" lvl="0" indent="-160338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Passport for Services from the county welfare department </a:t>
            </a:r>
          </a:p>
          <a:p>
            <a:pPr marL="288925" lvl="0" indent="-160338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Adoption documents  or Records of Foster Care placement </a:t>
            </a:r>
          </a:p>
          <a:p>
            <a:pPr marL="288925" lvl="0" indent="-160338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 orders regarding child custody or guardianship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B990BB-4523-9A46-A995-1BF9AF1F0D19}"/>
              </a:ext>
            </a:extLst>
          </p:cNvPr>
          <p:cNvSpPr/>
          <p:nvPr/>
        </p:nvSpPr>
        <p:spPr>
          <a:xfrm>
            <a:off x="490572" y="2961338"/>
            <a:ext cx="64905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RESIDENCY VERIFICATION  </a:t>
            </a:r>
            <a:br>
              <a:rPr lang="en-US" sz="1400" b="1" dirty="0">
                <a:solidFill>
                  <a:srgbClr val="C3903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that you live in the State of California:</a:t>
            </a:r>
          </a:p>
          <a:p>
            <a:endParaRPr lang="en-US" sz="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925" lvl="0" indent="-160338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evidence of your street address or post office box dated within the past 30 days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9FEE0-7047-0149-86E9-4E88F6B39825}"/>
              </a:ext>
            </a:extLst>
          </p:cNvPr>
          <p:cNvSpPr/>
          <p:nvPr/>
        </p:nvSpPr>
        <p:spPr>
          <a:xfrm>
            <a:off x="490572" y="7200388"/>
            <a:ext cx="49430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 CARE LICENSING DOCUMENTS | FORMS</a:t>
            </a:r>
            <a:br>
              <a:rPr lang="en-US" sz="1400" b="1" dirty="0">
                <a:solidFill>
                  <a:srgbClr val="C3903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approved, ALL of the following documents/forms are required prior to first day of school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 of child’s current immunization record</a:t>
            </a: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&amp; Emergency Information</a:t>
            </a: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Child’s Preadmission Health History – Parent/Authorized Representative Report (LIC 702)</a:t>
            </a: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Physician’s Report (LIC 701)</a:t>
            </a: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Notification of Parents’ Rights (LIC 995)</a:t>
            </a: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Rights (LIC 613A)</a:t>
            </a:r>
          </a:p>
          <a:p>
            <a:pPr marL="257175" indent="-171450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 for Emergency Medical Treatment (LIC 627)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E71A86-D1B9-4D4C-9DC8-7D6CE0870B69}"/>
              </a:ext>
            </a:extLst>
          </p:cNvPr>
          <p:cNvSpPr/>
          <p:nvPr/>
        </p:nvSpPr>
        <p:spPr>
          <a:xfrm>
            <a:off x="490573" y="5991275"/>
            <a:ext cx="565700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DOCUMENTATION</a:t>
            </a:r>
            <a:br>
              <a:rPr lang="en-US" sz="1400" b="1" dirty="0">
                <a:solidFill>
                  <a:srgbClr val="C3903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miscellaneous documents are also required:</a:t>
            </a:r>
          </a:p>
          <a:p>
            <a:endParaRPr lang="en-US" sz="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2888" lvl="0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Needs Request &amp; Referral  (to be completed at family appt.)</a:t>
            </a:r>
          </a:p>
          <a:p>
            <a:pPr marL="242888" lvl="0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Language &amp; Interest Instrument (to be completed at family appt.)</a:t>
            </a:r>
          </a:p>
          <a:p>
            <a:pPr marL="242888" lvl="0" indent="-157163"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 orders if they affect your childcare days/hours (If applicable)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BB5827-9AD8-EF47-9CDF-67261DB57235}"/>
              </a:ext>
            </a:extLst>
          </p:cNvPr>
          <p:cNvSpPr/>
          <p:nvPr/>
        </p:nvSpPr>
        <p:spPr>
          <a:xfrm>
            <a:off x="490572" y="3836668"/>
            <a:ext cx="64905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SERVICES</a:t>
            </a:r>
          </a:p>
          <a:p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adults must meet at-least 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need criteria. Documentation to establish need is as follows</a:t>
            </a:r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60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Employment Verification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Declaration of Self-Employment &amp; Supporting documents  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Training Verification &amp; Class Schedule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Educational Program Verification &amp; Class Schedule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Request &amp; Plan to Seek Employment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Statement of Incapacity   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Request &amp; Plan to Seek Permanent Housing</a:t>
            </a:r>
          </a:p>
          <a:p>
            <a:pPr marL="295275" marR="0" lvl="0" indent="-157163">
              <a:spcBef>
                <a:spcPts val="0"/>
              </a:spcBef>
              <a:spcAft>
                <a:spcPts val="0"/>
              </a:spcAft>
              <a:buSzPct val="15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CPS, At-Risk or Homelessness Referral Letter</a:t>
            </a:r>
            <a:endParaRPr lang="en-US" sz="1200" dirty="0">
              <a:solidFill>
                <a:srgbClr val="33333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76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54A89D-0DAE-014C-840D-B9B99C08FD53}"/>
              </a:ext>
            </a:extLst>
          </p:cNvPr>
          <p:cNvSpPr txBox="1"/>
          <p:nvPr/>
        </p:nvSpPr>
        <p:spPr>
          <a:xfrm>
            <a:off x="650721" y="360701"/>
            <a:ext cx="371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Submitting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Documents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9FF287-4FE7-CE4D-A105-D2544EEDD72C}"/>
              </a:ext>
            </a:extLst>
          </p:cNvPr>
          <p:cNvSpPr txBox="1"/>
          <p:nvPr/>
        </p:nvSpPr>
        <p:spPr>
          <a:xfrm>
            <a:off x="316522" y="9477844"/>
            <a:ext cx="7139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Thank you for your interest in our Full-Day State Preschool program.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1B5633-BD83-D749-8092-4E316D6A41E1}"/>
              </a:ext>
            </a:extLst>
          </p:cNvPr>
          <p:cNvSpPr/>
          <p:nvPr/>
        </p:nvSpPr>
        <p:spPr>
          <a:xfrm>
            <a:off x="650721" y="1565927"/>
            <a:ext cx="4554325" cy="792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PROCESS TO </a:t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SUBMIT DOCUMENTATION:</a:t>
            </a:r>
          </a:p>
          <a:p>
            <a:pPr>
              <a:spcAft>
                <a:spcPts val="600"/>
              </a:spcAft>
            </a:pPr>
            <a:endParaRPr lang="en-US" sz="1600" b="1" dirty="0">
              <a:solidFill>
                <a:srgbClr val="C390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completed application and supporting documentation via email or in person. </a:t>
            </a:r>
          </a:p>
          <a:p>
            <a:endParaRPr lang="en-US" sz="1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Application: </a:t>
            </a:r>
          </a:p>
          <a:p>
            <a:endParaRPr lang="en-US" sz="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Union (AU)   </a:t>
            </a:r>
          </a:p>
          <a:p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UESregistration@wusd.ws 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West Fresno Elementary (WFE)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WFESregistration@wusd.ws</a:t>
            </a:r>
          </a:p>
          <a:p>
            <a:endParaRPr lang="en-US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In-person: </a:t>
            </a:r>
          </a:p>
          <a:p>
            <a:endParaRPr lang="en-US" sz="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Union (AU)</a:t>
            </a:r>
          </a:p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2801 W. Adams Ave. Fresno, 93706 (AU)</a:t>
            </a:r>
            <a:endParaRPr lang="en-US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 Fresno Elementary (WFE)            </a:t>
            </a:r>
          </a:p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2910 S. Ivy Ave. Fresno, 93706 (WFE)</a:t>
            </a:r>
          </a:p>
          <a:p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 an appointment online or by calling the school site. </a:t>
            </a:r>
          </a:p>
          <a:p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(559) 495-5650 AU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(559) 495-5615 WFE 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washingtonunified.org/</a:t>
            </a:r>
            <a:r>
              <a:rPr lang="en-US" sz="1400" dirty="0" err="1">
                <a:latin typeface="Arial" charset="0"/>
                <a:ea typeface="Arial" charset="0"/>
                <a:cs typeface="Arial" charset="0"/>
              </a:rPr>
              <a:t>wusdpreschool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/</a:t>
            </a:r>
          </a:p>
          <a:p>
            <a:pPr>
              <a:spcAft>
                <a:spcPts val="600"/>
              </a:spcAft>
            </a:pPr>
            <a:endParaRPr lang="en-US" sz="8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Carefully review checklist located at the beginning of this packet to ensure all required documentation is submitted. Incomplete packets will delay the enrollment process.</a:t>
            </a:r>
          </a:p>
          <a:p>
            <a:endParaRPr lang="en-US" sz="1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868B9-D573-7F70-A6CD-E1BDD2E08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151" y="360701"/>
            <a:ext cx="2578562" cy="207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50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8EF86A4-6F04-F68C-EC69-89D6D76318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418274"/>
              </p:ext>
            </p:extLst>
          </p:nvPr>
        </p:nvGraphicFramePr>
        <p:xfrm>
          <a:off x="0" y="0"/>
          <a:ext cx="7772400" cy="1005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257" imgH="7543568" progId="Acrobat.Document.DC">
                  <p:embed/>
                </p:oleObj>
              </mc:Choice>
              <mc:Fallback>
                <p:oleObj name="Acrobat Document" r:id="rId2" imgW="5829257" imgH="7543568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8EF86A4-6F04-F68C-EC69-89D6D76318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7772400" cy="1005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3283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15292</TotalTime>
  <Words>1086</Words>
  <Application>Microsoft Office PowerPoint</Application>
  <PresentationFormat>Custom</PresentationFormat>
  <Paragraphs>142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Wingdings</vt:lpstr>
      <vt:lpstr>Office Theme</vt:lpstr>
      <vt:lpstr>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Monarch Link</dc:creator>
  <cp:lastModifiedBy>Alicia Sanborn</cp:lastModifiedBy>
  <cp:revision>167</cp:revision>
  <dcterms:created xsi:type="dcterms:W3CDTF">2022-08-12T22:18:23Z</dcterms:created>
  <dcterms:modified xsi:type="dcterms:W3CDTF">2026-04-16T18:31:19Z</dcterms:modified>
</cp:coreProperties>
</file>